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309" r:id="rId2"/>
    <p:sldId id="297" r:id="rId3"/>
    <p:sldId id="316" r:id="rId4"/>
    <p:sldId id="315" r:id="rId5"/>
    <p:sldId id="317" r:id="rId6"/>
    <p:sldId id="318" r:id="rId7"/>
    <p:sldId id="320" r:id="rId8"/>
    <p:sldId id="319" r:id="rId9"/>
    <p:sldId id="313" r:id="rId10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C"/>
    <a:srgbClr val="20B1E7"/>
    <a:srgbClr val="35B0E6"/>
    <a:srgbClr val="424242"/>
    <a:srgbClr val="FF00EF"/>
    <a:srgbClr val="323232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9"/>
    <p:restoredTop sz="97576"/>
  </p:normalViewPr>
  <p:slideViewPr>
    <p:cSldViewPr snapToGrid="0" snapToObjects="1" showGuides="1">
      <p:cViewPr varScale="1">
        <p:scale>
          <a:sx n="70" d="100"/>
          <a:sy n="70" d="100"/>
        </p:scale>
        <p:origin x="888" y="54"/>
      </p:cViewPr>
      <p:guideLst>
        <p:guide pos="32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93" d="100"/>
          <a:sy n="193" d="100"/>
        </p:scale>
        <p:origin x="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C5B0C-F9EC-F344-AB0D-D7191F6B6936}" type="datetimeFigureOut">
              <a:rPr lang="en-US" smtClean="0">
                <a:latin typeface="Arial" charset="0"/>
              </a:rPr>
              <a:t>5/10/2019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B7ABC-EA36-E149-8FEA-71B72893E309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5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9AF26B29-EC09-B84B-A1A7-1A44B0A5E3CF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AF21810E-B01B-0C4F-ACB1-45F22CEA44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5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firs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 out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h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43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35B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bg>
      <p:bgPr>
        <a:solidFill>
          <a:srgbClr val="4D4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world needs new">
    <p:bg>
      <p:bgPr>
        <a:solidFill>
          <a:srgbClr val="4D4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4D4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3726171"/>
            <a:ext cx="1639277" cy="16661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8053" y="803156"/>
            <a:ext cx="10346688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500" b="1" i="0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THE WORLD</a:t>
            </a:r>
            <a:br>
              <a:rPr lang="en-US" sz="10500" b="1" i="0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10500" b="1" i="0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NEEDS </a:t>
            </a:r>
            <a:r>
              <a:rPr lang="en-US" sz="10500" b="1" i="0" spc="-300" dirty="0" smtClean="0">
                <a:solidFill>
                  <a:srgbClr val="35B0E6"/>
                </a:solidFill>
                <a:latin typeface="Arial Black" charset="0"/>
                <a:ea typeface="Arial Black" charset="0"/>
                <a:cs typeface="Arial Black" charset="0"/>
              </a:rPr>
              <a:t>NEW</a:t>
            </a:r>
            <a:endParaRPr lang="en-US" sz="10500" b="1" i="0" spc="-300" dirty="0">
              <a:solidFill>
                <a:srgbClr val="35B0E6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7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needs you">
    <p:bg>
      <p:bgPr>
        <a:solidFill>
          <a:srgbClr val="4D4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6"/>
            <a:ext cx="12192000" cy="68508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5ED3C6FE-3D2B-7F4B-92A4-9311D3D9B5E7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C71D1084-B97F-4A4B-A579-CE425D2266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9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97" r:id="rId3"/>
    <p:sldLayoutId id="2147483682" r:id="rId4"/>
    <p:sldLayoutId id="2147483685" r:id="rId5"/>
    <p:sldLayoutId id="2147483699" r:id="rId6"/>
    <p:sldLayoutId id="2147483690" r:id="rId7"/>
    <p:sldLayoutId id="2147483688" r:id="rId8"/>
    <p:sldLayoutId id="2147483701" r:id="rId9"/>
    <p:sldLayoutId id="2147483702" r:id="rId10"/>
    <p:sldLayoutId id="2147483703" r:id="rId11"/>
    <p:sldLayoutId id="2147483677" r:id="rId12"/>
    <p:sldLayoutId id="2147483684" r:id="rId13"/>
    <p:sldLayoutId id="2147483680" r:id="rId14"/>
    <p:sldLayoutId id="2147483686" r:id="rId15"/>
    <p:sldLayoutId id="214748368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492" y="382470"/>
            <a:ext cx="1463286" cy="1487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053" y="803156"/>
            <a:ext cx="9835439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0" b="1" i="0" spc="-300" dirty="0" smtClean="0">
                <a:solidFill>
                  <a:srgbClr val="35B0E6"/>
                </a:solidFill>
                <a:latin typeface="Arial Black" charset="0"/>
                <a:ea typeface="Arial Black" charset="0"/>
                <a:cs typeface="Arial Black" charset="0"/>
              </a:rPr>
              <a:t>THE LANGUAGE OF SPOKESPERON EYES: </a:t>
            </a:r>
            <a:r>
              <a:rPr lang="en-US" sz="4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ENHANCING BRAND CONNECTION THROUGH EYE GAZE</a:t>
            </a:r>
            <a:endParaRPr lang="en-US" sz="4000" b="1" i="0" spc="-300" dirty="0" smtClean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29295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0" dirty="0" smtClean="0">
                <a:solidFill>
                  <a:srgbClr val="20B1E7"/>
                </a:solidFill>
                <a:latin typeface="Arial Narrow" panose="020B0606020202030204" pitchFamily="34" charset="0"/>
                <a:ea typeface="Georgia" charset="0"/>
                <a:cs typeface="Georgia" charset="0"/>
              </a:rPr>
              <a:t>Jasmina Ilicic</a:t>
            </a:r>
            <a:r>
              <a:rPr lang="en-US" sz="2400" i="0" dirty="0" smtClean="0">
                <a:solidFill>
                  <a:schemeClr val="bg1"/>
                </a:solidFill>
                <a:latin typeface="Arial Narrow" panose="020B0606020202030204" pitchFamily="34" charset="0"/>
                <a:ea typeface="Georgia" charset="0"/>
                <a:cs typeface="Georgia" charset="0"/>
              </a:rPr>
              <a:t>, Monash University, Australia</a:t>
            </a:r>
          </a:p>
          <a:p>
            <a:pPr algn="ctr"/>
            <a:r>
              <a:rPr lang="en-US" sz="2400" dirty="0">
                <a:solidFill>
                  <a:srgbClr val="20B1E7"/>
                </a:solidFill>
                <a:latin typeface="Arial Narrow" panose="020B0606020202030204" pitchFamily="34" charset="0"/>
                <a:ea typeface="Georgia" charset="0"/>
                <a:cs typeface="Georgia" charset="0"/>
              </a:rPr>
              <a:t>Stacey Baxter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Georgia" charset="0"/>
                <a:cs typeface="Georgia" charset="0"/>
              </a:rPr>
              <a:t>, University of Newcastle, Australia</a:t>
            </a:r>
          </a:p>
          <a:p>
            <a:pPr algn="ctr"/>
            <a:endParaRPr lang="en-US" sz="2400" i="0" dirty="0">
              <a:solidFill>
                <a:schemeClr val="bg1"/>
              </a:solidFill>
              <a:latin typeface="Arial Narrow" panose="020B0606020202030204" pitchFamily="34" charset="0"/>
              <a:ea typeface="Georgia" charset="0"/>
              <a:cs typeface="Georg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4268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chemeClr val="bg1"/>
                </a:solidFill>
                <a:latin typeface="Arial Narrow" panose="020B0606020202030204" pitchFamily="34" charset="0"/>
                <a:ea typeface="Georgia" charset="0"/>
                <a:cs typeface="Georgia" charset="0"/>
              </a:rPr>
              <a:t>Consumer Brand Relationship Conference, 20 May, 2019</a:t>
            </a:r>
            <a:endParaRPr lang="en-US" sz="2400" i="0" dirty="0">
              <a:solidFill>
                <a:schemeClr val="bg1"/>
              </a:solidFill>
              <a:latin typeface="Arial Narrow" panose="020B0606020202030204" pitchFamily="34" charset="0"/>
              <a:ea typeface="Georgia" charset="0"/>
              <a:cs typeface="Georgia" charset="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492" y="1995374"/>
            <a:ext cx="1463286" cy="14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PURPOSE</a:t>
            </a:r>
            <a:endParaRPr lang="en-US" sz="6000" b="1" spc="-300" dirty="0" smtClean="0">
              <a:solidFill>
                <a:srgbClr val="4D4D4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38" y="1582156"/>
            <a:ext cx="1112188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Human brands strategically manage their </a:t>
            </a: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image</a:t>
            </a:r>
          </a:p>
          <a:p>
            <a:pPr marL="457200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Social media is a tool celebrities can use to manage their brand </a:t>
            </a:r>
          </a:p>
          <a:p>
            <a:pPr marL="914400" lvl="1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Images are staged/produced to manage perceptions</a:t>
            </a:r>
          </a:p>
          <a:p>
            <a:pPr marL="914400" lvl="1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Authentic images increase attachment</a:t>
            </a:r>
            <a:endParaRPr lang="en-US" sz="28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7" name="Picture 6" descr="Image result for George Clooney wallpap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21" y="3942931"/>
            <a:ext cx="3505674" cy="26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663" y="4789687"/>
            <a:ext cx="7705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Do </a:t>
            </a:r>
            <a:r>
              <a:rPr lang="en-US" sz="2800" b="1" dirty="0" smtClean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the facial </a:t>
            </a:r>
            <a:r>
              <a:rPr lang="en-US" sz="2800" b="1" dirty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characteristics </a:t>
            </a:r>
            <a:r>
              <a:rPr lang="en-US" sz="2800" b="1" dirty="0" smtClean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of a human brand influence </a:t>
            </a:r>
            <a:r>
              <a:rPr lang="en-US" sz="2800" b="1" dirty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self-human brand </a:t>
            </a:r>
            <a:r>
              <a:rPr lang="en-US" sz="2800" b="1" dirty="0" smtClean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connection? </a:t>
            </a:r>
            <a:endParaRPr lang="en-US" sz="2800" b="1" dirty="0"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CONSUMER-BRAND</a:t>
            </a:r>
          </a:p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rgbClr val="4D4D4C"/>
                </a:solidFill>
                <a:latin typeface="Arial Black" charset="0"/>
                <a:ea typeface="Arial Black" charset="0"/>
                <a:cs typeface="Arial Black" charset="0"/>
              </a:rPr>
              <a:t>CONNECTION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938" y="2353577"/>
            <a:ext cx="8546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Consumers form </a:t>
            </a:r>
            <a:r>
              <a:rPr lang="en-US" sz="2800" dirty="0" err="1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parasocial</a:t>
            </a:r>
            <a:r>
              <a:rPr lang="en-US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 relationships with human brands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Non-verbal cues are important in forming relationships with human brands 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(Horton and </a:t>
            </a:r>
            <a:r>
              <a:rPr lang="en-US" sz="1400" dirty="0" err="1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Wohl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, 1975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)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Appearance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Gestures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Voice</a:t>
            </a:r>
            <a:endParaRPr lang="en-US" sz="24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Image result for emma watson Black and Wh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13" y="3223170"/>
            <a:ext cx="27527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5938" y="5650067"/>
            <a:ext cx="8013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 smtClean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Research is yet to examine the effect of eye gaze on human brand connection. </a:t>
            </a:r>
            <a:endParaRPr lang="en-US" sz="2800" b="1" dirty="0"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EYE GAZE AND </a:t>
            </a:r>
          </a:p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rgbClr val="4D4D4C"/>
                </a:solidFill>
                <a:latin typeface="Arial Black" charset="0"/>
                <a:ea typeface="Arial Black" charset="0"/>
                <a:cs typeface="Arial Black" charset="0"/>
              </a:rPr>
              <a:t>CONNECTION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938" y="2254712"/>
            <a:ext cx="835509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Eye gaze plays a significant role in human relationships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Eye gaze used to judge the behavioral intentions of others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Approach (friend)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Avoid (foe)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Direct eye gaze can express intimacy, friendliness, </a:t>
            </a:r>
            <a:r>
              <a:rPr lang="en-US" sz="2800" b="1" dirty="0" smtClean="0"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warmth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Direct eye gaze enhances perceptions of trustworthiness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05" y="2806376"/>
            <a:ext cx="2439789" cy="366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STUDY 1</a:t>
            </a:r>
            <a:endParaRPr lang="en-US" sz="6000" b="1" spc="-300" dirty="0" smtClean="0">
              <a:solidFill>
                <a:srgbClr val="4D4D4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38" y="1535964"/>
            <a:ext cx="88737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What effect does eye gaze have on self-human brand connection?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N = 151 (79 male, 72 female, Mage = 41.69)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Between subjects design: two conditions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Measures</a:t>
            </a:r>
            <a:endParaRPr lang="en-US" sz="2800" dirty="0" smtClean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Familiarity (extremely unfamiliar – extremely familiar)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Liking (very unlikeable – very likable)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Self-human brand connection 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Escalas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 and </a:t>
            </a:r>
            <a:r>
              <a:rPr lang="en-US" sz="1400" dirty="0" err="1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Bettman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, 2005)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sz="28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34" y="740583"/>
            <a:ext cx="2891660" cy="2827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35" y="3712191"/>
            <a:ext cx="2917515" cy="28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STUDY 2</a:t>
            </a:r>
            <a:endParaRPr lang="en-US" sz="6000" b="1" spc="-300" dirty="0" smtClean="0">
              <a:solidFill>
                <a:srgbClr val="4D4D4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938" y="1535964"/>
            <a:ext cx="8385496" cy="476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Does brand warmth explain the effect of eye gaze on self-human brand connection?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N = 160 (72 male, 88 female, Mage = 35.35)</a:t>
            </a:r>
          </a:p>
          <a:p>
            <a:pPr marL="457200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Between subjects design: two conditions</a:t>
            </a:r>
          </a:p>
          <a:p>
            <a:pPr marL="457200" indent="-457200">
              <a:lnSpc>
                <a:spcPts val="52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Measures</a:t>
            </a:r>
            <a:endParaRPr lang="en-US" sz="2800" dirty="0" smtClean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Familiarity and Liking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Self-human brand connection 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Escalas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 and </a:t>
            </a:r>
            <a:r>
              <a:rPr lang="en-US" sz="1400" dirty="0" err="1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Bettman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, 2005)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Brand warmth </a:t>
            </a:r>
            <a:r>
              <a:rPr lang="en-US" sz="14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(Wang, Mao, Li and Liu, 2016)</a:t>
            </a:r>
            <a:endParaRPr lang="en-US" sz="28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60" y="3495881"/>
            <a:ext cx="2403434" cy="3080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60" y="351577"/>
            <a:ext cx="2403434" cy="30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FINDINGS</a:t>
            </a:r>
            <a:endParaRPr lang="en-US" sz="6000" b="1" spc="-300" dirty="0" smtClean="0">
              <a:solidFill>
                <a:srgbClr val="4D4D4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37" y="1749976"/>
            <a:ext cx="5953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Direct gaze enhances self-human brand connection (Study 1): </a:t>
            </a:r>
            <a:r>
              <a:rPr lang="en-US" sz="2800" i="1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p</a:t>
            </a: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 &lt; .001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897" y="3399535"/>
            <a:ext cx="1153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Brand warmth explains the effect direct gaze has on self-human brand connection (Study 2</a:t>
            </a:r>
            <a:r>
              <a:rPr lang="en-US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): </a:t>
            </a:r>
            <a:r>
              <a:rPr lang="en-AU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β = </a:t>
            </a:r>
            <a:r>
              <a:rPr lang="en-AU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.17, </a:t>
            </a:r>
            <a:r>
              <a:rPr lang="en-AU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95% CI = </a:t>
            </a:r>
            <a:r>
              <a:rPr lang="en-AU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.04 </a:t>
            </a:r>
            <a:r>
              <a:rPr lang="en-AU" sz="2800" dirty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to </a:t>
            </a:r>
            <a:r>
              <a:rPr lang="en-AU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.33</a:t>
            </a:r>
            <a:endParaRPr lang="en-US" sz="28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41" y="242324"/>
            <a:ext cx="4899078" cy="289125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908911"/>
              </p:ext>
            </p:extLst>
          </p:nvPr>
        </p:nvGraphicFramePr>
        <p:xfrm>
          <a:off x="2333767" y="4668594"/>
          <a:ext cx="7631295" cy="1817298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5127595">
                  <a:extLst>
                    <a:ext uri="{9D8B030D-6E8A-4147-A177-3AD203B41FA5}">
                      <a16:colId xmlns:a16="http://schemas.microsoft.com/office/drawing/2014/main" val="2870959740"/>
                    </a:ext>
                  </a:extLst>
                </a:gridCol>
                <a:gridCol w="833720">
                  <a:extLst>
                    <a:ext uri="{9D8B030D-6E8A-4147-A177-3AD203B41FA5}">
                      <a16:colId xmlns:a16="http://schemas.microsoft.com/office/drawing/2014/main" val="540706381"/>
                    </a:ext>
                  </a:extLst>
                </a:gridCol>
                <a:gridCol w="833720">
                  <a:extLst>
                    <a:ext uri="{9D8B030D-6E8A-4147-A177-3AD203B41FA5}">
                      <a16:colId xmlns:a16="http://schemas.microsoft.com/office/drawing/2014/main" val="1148489522"/>
                    </a:ext>
                  </a:extLst>
                </a:gridCol>
                <a:gridCol w="836260">
                  <a:extLst>
                    <a:ext uri="{9D8B030D-6E8A-4147-A177-3AD203B41FA5}">
                      <a16:colId xmlns:a16="http://schemas.microsoft.com/office/drawing/2014/main" val="1027029320"/>
                    </a:ext>
                  </a:extLst>
                </a:gridCol>
              </a:tblGrid>
              <a:tr h="3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Predictors: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Beta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i="1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endParaRPr lang="en-AU" sz="1400" b="0" i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i="1" dirty="0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endParaRPr lang="en-AU" sz="1400" b="0" i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89093570"/>
                  </a:ext>
                </a:extLst>
              </a:tr>
              <a:tr h="302883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Dependent Variable: </a:t>
                      </a: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Brand Warmth</a:t>
                      </a:r>
                      <a:r>
                        <a:rPr lang="en-AU" sz="1600" b="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(Model </a:t>
                      </a: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1)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794952"/>
                  </a:ext>
                </a:extLst>
              </a:tr>
              <a:tr h="302883"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Eye Gaze (X)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.95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4.59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&lt;.001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9723485"/>
                  </a:ext>
                </a:extLst>
              </a:tr>
              <a:tr h="302883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>
                          <a:effectLst/>
                          <a:latin typeface="Arial Narrow" panose="020B0606020202030204" pitchFamily="34" charset="0"/>
                        </a:rPr>
                        <a:t>Dependent Variable: Self-Human brand Connection (Model 2)</a:t>
                      </a:r>
                      <a:endParaRPr lang="en-AU" sz="1400" b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554217"/>
                  </a:ext>
                </a:extLst>
              </a:tr>
              <a:tr h="302883"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Eye Gaze (X)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.33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1.71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.088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4314014"/>
                  </a:ext>
                </a:extLst>
              </a:tr>
              <a:tr h="302883">
                <a:tc>
                  <a:txBody>
                    <a:bodyPr/>
                    <a:lstStyle/>
                    <a:p>
                      <a:pPr marL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Brand Warmth</a:t>
                      </a:r>
                      <a:r>
                        <a:rPr lang="en-AU" sz="1600" b="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(M</a:t>
                      </a:r>
                      <a:r>
                        <a:rPr lang="en-AU" sz="1600" b="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.18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2.65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effectLst/>
                          <a:latin typeface="Arial Narrow" panose="020B0606020202030204" pitchFamily="34" charset="0"/>
                        </a:rPr>
                        <a:t>.008</a:t>
                      </a:r>
                      <a:endParaRPr lang="en-AU" sz="1400" b="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24817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3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62" y="679345"/>
            <a:ext cx="11047066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000" b="1" spc="-30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IMPLICATIONS</a:t>
            </a:r>
            <a:endParaRPr lang="en-US" sz="6000" b="1" spc="-300" dirty="0" smtClean="0">
              <a:solidFill>
                <a:srgbClr val="4D4D4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38" y="1598635"/>
            <a:ext cx="867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Human brand should consider eye gaze if seeking to form or enhance connections with consumers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Enhance perceptions of warmth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4D4D4C"/>
                </a:solidFill>
                <a:latin typeface="Arial Narrow" panose="020B0606020202030204" pitchFamily="34" charset="0"/>
                <a:ea typeface="Arial Black" charset="0"/>
                <a:cs typeface="Arial" panose="020B0604020202020204" pitchFamily="34" charset="0"/>
              </a:rPr>
              <a:t>When producing social media posts select images with a direct eye gaze</a:t>
            </a:r>
            <a:endParaRPr lang="en-US" sz="2800" dirty="0">
              <a:solidFill>
                <a:srgbClr val="4D4D4C"/>
              </a:solidFill>
              <a:latin typeface="Arial Narrow" panose="020B060602020203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94" y="3190481"/>
            <a:ext cx="25812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</TotalTime>
  <Words>424</Words>
  <Application>Microsoft Office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Arial Narrow</vt:lpstr>
      <vt:lpstr>Calibri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Stacey Baxter</cp:lastModifiedBy>
  <cp:revision>287</cp:revision>
  <cp:lastPrinted>2019-04-12T02:05:06Z</cp:lastPrinted>
  <dcterms:created xsi:type="dcterms:W3CDTF">2016-11-14T03:37:43Z</dcterms:created>
  <dcterms:modified xsi:type="dcterms:W3CDTF">2019-05-10T10:41:28Z</dcterms:modified>
</cp:coreProperties>
</file>